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0"/>
  </p:notesMasterIdLst>
  <p:sldIdLst>
    <p:sldId id="287" r:id="rId2"/>
    <p:sldId id="353" r:id="rId3"/>
    <p:sldId id="328" r:id="rId4"/>
    <p:sldId id="347" r:id="rId5"/>
    <p:sldId id="348" r:id="rId6"/>
    <p:sldId id="349" r:id="rId7"/>
    <p:sldId id="350" r:id="rId8"/>
    <p:sldId id="351" r:id="rId9"/>
    <p:sldId id="352" r:id="rId10"/>
    <p:sldId id="356" r:id="rId11"/>
    <p:sldId id="357" r:id="rId12"/>
    <p:sldId id="363" r:id="rId13"/>
    <p:sldId id="362" r:id="rId14"/>
    <p:sldId id="359" r:id="rId15"/>
    <p:sldId id="360" r:id="rId16"/>
    <p:sldId id="361" r:id="rId17"/>
    <p:sldId id="364" r:id="rId18"/>
    <p:sldId id="354" r:id="rId19"/>
  </p:sldIdLst>
  <p:sldSz cx="9906000" cy="6858000" type="A4"/>
  <p:notesSz cx="6858000" cy="9144000"/>
  <p:embeddedFontLst>
    <p:embeddedFont>
      <p:font typeface="KoPubWorld돋움체 Bold" panose="00000800000000000000" pitchFamily="2" charset="-127"/>
      <p:bold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3A60"/>
    <a:srgbClr val="F9BD8B"/>
    <a:srgbClr val="F8B074"/>
    <a:srgbClr val="F69240"/>
    <a:srgbClr val="F6E47A"/>
    <a:srgbClr val="F3DC53"/>
    <a:srgbClr val="DE8610"/>
    <a:srgbClr val="FCE078"/>
    <a:srgbClr val="E9D6B5"/>
    <a:srgbClr val="ECB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0" y="96"/>
      </p:cViewPr>
      <p:guideLst>
        <p:guide orient="horz" pos="2273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2019-08-30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862501" y="1455682"/>
            <a:ext cx="7288075" cy="286232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4500" dirty="0" smtClean="0">
                <a:solidFill>
                  <a:schemeClr val="accent6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건강음료</a:t>
            </a:r>
            <a:endParaRPr lang="en-US" altLang="ko-KR" sz="4500" dirty="0" smtClean="0">
              <a:solidFill>
                <a:schemeClr val="accent6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판매량 예측을 위한</a:t>
            </a:r>
            <a:r>
              <a:rPr lang="en-US" altLang="ko-KR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  <a:p>
            <a:r>
              <a:rPr lang="ko-KR" altLang="en-US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최적의 모델과</a:t>
            </a:r>
            <a:r>
              <a:rPr lang="en-US" altLang="ko-KR" sz="45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4500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4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분석방법 탐색</a:t>
            </a:r>
            <a:endParaRPr lang="en-US" altLang="ko-KR" sz="4500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427260" y="5842337"/>
            <a:ext cx="1913964" cy="101566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</a:t>
            </a:r>
            <a:r>
              <a:rPr lang="ko-KR" altLang="en-US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임원기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7544" y="1455682"/>
            <a:ext cx="124128" cy="2721210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488395" y="1437722"/>
            <a:ext cx="5489700" cy="4544702"/>
            <a:chOff x="2930400" y="782390"/>
            <a:chExt cx="5997428" cy="5469905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l="15036" t="30047" r="61600" b="27691"/>
            <a:stretch/>
          </p:blipFill>
          <p:spPr>
            <a:xfrm>
              <a:off x="3947886" y="1676988"/>
              <a:ext cx="4979942" cy="4575307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14344" y="1982743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품목수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014345" y="2434927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073887" y="2908875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가격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073887" y="3405009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기온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941394" y="3912840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영업일수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941394" y="4420671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강우일수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930400" y="4889176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휴일일수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62195" y="5390753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연도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180510" y="5821524"/>
              <a:ext cx="4347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월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022870" y="1057568"/>
              <a:ext cx="3855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품목수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531543" y="1068944"/>
              <a:ext cx="12417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908655" y="1232025"/>
              <a:ext cx="36811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가격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354452" y="1230908"/>
              <a:ext cx="2321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기온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770479" y="815262"/>
              <a:ext cx="27521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영업일수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228115" y="782390"/>
              <a:ext cx="2537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강우일수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660636" y="787737"/>
              <a:ext cx="22846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휴일일수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110335" y="1213277"/>
              <a:ext cx="3244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연도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537606" y="1422494"/>
              <a:ext cx="270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월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2431783" y="2731347"/>
            <a:ext cx="4642118" cy="416529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52" name="직사각형 51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판매량과의 상관관계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09 / 16 </a:t>
            </a:r>
          </a:p>
        </p:txBody>
      </p:sp>
    </p:spTree>
    <p:extLst>
      <p:ext uri="{BB962C8B-B14F-4D97-AF65-F5344CB8AC3E}">
        <p14:creationId xmlns:p14="http://schemas.microsoft.com/office/powerpoint/2010/main" val="108292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5658" t="62545" r="58374" b="5340"/>
          <a:stretch/>
        </p:blipFill>
        <p:spPr>
          <a:xfrm>
            <a:off x="4825999" y="1871296"/>
            <a:ext cx="4304761" cy="4377104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rcRect l="15658" t="23261" r="58374" b="46670"/>
          <a:stretch/>
        </p:blipFill>
        <p:spPr>
          <a:xfrm>
            <a:off x="808425" y="2235200"/>
            <a:ext cx="4039239" cy="4013200"/>
          </a:xfrm>
          <a:prstGeom prst="rect">
            <a:avLst/>
          </a:prstGeom>
        </p:spPr>
      </p:pic>
      <p:grpSp>
        <p:nvGrpSpPr>
          <p:cNvPr id="29" name="그룹 28"/>
          <p:cNvGrpSpPr/>
          <p:nvPr/>
        </p:nvGrpSpPr>
        <p:grpSpPr>
          <a:xfrm>
            <a:off x="467544" y="670967"/>
            <a:ext cx="2741820" cy="1200329"/>
            <a:chOff x="467544" y="670967"/>
            <a:chExt cx="2741820" cy="1200329"/>
          </a:xfrm>
        </p:grpSpPr>
        <p:sp>
          <p:nvSpPr>
            <p:cNvPr id="30" name="직사각형 29"/>
            <p:cNvSpPr/>
            <p:nvPr/>
          </p:nvSpPr>
          <p:spPr>
            <a:xfrm>
              <a:off x="761361" y="670967"/>
              <a:ext cx="2448003" cy="1200329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종속변수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</a:t>
              </a:r>
              <a:r>
                <a:rPr lang="en-US" altLang="ko-KR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)</a:t>
              </a: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정규성 검정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467544" y="670967"/>
              <a:ext cx="129356" cy="10816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10 / 16 </a:t>
            </a:r>
          </a:p>
        </p:txBody>
      </p:sp>
    </p:spTree>
    <p:extLst>
      <p:ext uri="{BB962C8B-B14F-4D97-AF65-F5344CB8AC3E}">
        <p14:creationId xmlns:p14="http://schemas.microsoft.com/office/powerpoint/2010/main" val="392380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806673" y="670967"/>
            <a:ext cx="2825527" cy="1077218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변수 선택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w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ith R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808489" y="632494"/>
            <a:ext cx="6381816" cy="12464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B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ic</a:t>
            </a:r>
            <a:r>
              <a:rPr lang="en-US" altLang="ko-KR" dirty="0" smtClean="0">
                <a:solidFill>
                  <a:srgbClr val="0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: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price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saleday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rainday</a:t>
            </a: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</a:t>
            </a: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mon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kumimoji="0" lang="en-US" altLang="ko-KR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: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item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_</a:t>
            </a:r>
            <a:r>
              <a:rPr lang="en-US" altLang="ko-KR" dirty="0" err="1" smtClean="0">
                <a:solidFill>
                  <a:srgbClr val="0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cnt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price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maxtemp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saleday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rainday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+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mon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kumimoji="0" lang="en-US" altLang="ko-KR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djr2 </a:t>
            </a:r>
            <a:r>
              <a:rPr lang="en-US" altLang="ko-KR" dirty="0" smtClean="0">
                <a:solidFill>
                  <a:srgbClr val="0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kumimoji="0" lang="ko-KR" altLang="ko-KR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all</a:t>
            </a:r>
            <a:r>
              <a:rPr kumimoji="0" lang="ko-KR" altLang="ko-KR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kumimoji="0" lang="ko-KR" altLang="ko-KR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793069" y="2032000"/>
            <a:ext cx="6319862" cy="4432303"/>
            <a:chOff x="3415298" y="1181269"/>
            <a:chExt cx="6319862" cy="4216234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86" t="14008" b="17175"/>
            <a:stretch/>
          </p:blipFill>
          <p:spPr>
            <a:xfrm>
              <a:off x="3924300" y="1181269"/>
              <a:ext cx="5810860" cy="3515639"/>
            </a:xfrm>
            <a:prstGeom prst="rect">
              <a:avLst/>
            </a:prstGeom>
          </p:spPr>
        </p:pic>
        <p:grpSp>
          <p:nvGrpSpPr>
            <p:cNvPr id="5" name="그룹 4"/>
            <p:cNvGrpSpPr/>
            <p:nvPr/>
          </p:nvGrpSpPr>
          <p:grpSpPr>
            <a:xfrm>
              <a:off x="4430718" y="4686298"/>
              <a:ext cx="4849295" cy="711205"/>
              <a:chOff x="376000" y="3238589"/>
              <a:chExt cx="3077422" cy="833365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376000" y="3333290"/>
                <a:ext cx="352903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품</a:t>
                </a:r>
                <a:endPara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목</a:t>
                </a:r>
                <a:endPara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수</a:t>
                </a:r>
                <a:endPara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85195" y="3357623"/>
                <a:ext cx="113658" cy="6137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판매량</a:t>
                </a:r>
                <a:endPara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186797" y="3403832"/>
                <a:ext cx="3369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가</a:t>
                </a:r>
                <a:endPara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격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586795" y="3402904"/>
                <a:ext cx="212483" cy="434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기온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983722" y="3251019"/>
                <a:ext cx="251914" cy="792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영업일수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394556" y="3238589"/>
                <a:ext cx="232242" cy="792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강우일수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787558" y="3253470"/>
                <a:ext cx="209126" cy="792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휴일일수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3205800" y="3289926"/>
                <a:ext cx="247622" cy="2557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월</a:t>
                </a: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3415298" y="2785199"/>
              <a:ext cx="5560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BIC</a:t>
              </a: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467544" y="670967"/>
            <a:ext cx="129356" cy="1081633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11 / 16 </a:t>
            </a:r>
          </a:p>
        </p:txBody>
      </p:sp>
    </p:spTree>
    <p:extLst>
      <p:ext uri="{BB962C8B-B14F-4D97-AF65-F5344CB8AC3E}">
        <p14:creationId xmlns:p14="http://schemas.microsoft.com/office/powerpoint/2010/main" val="334710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88097" y="670967"/>
            <a:ext cx="38347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b="1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첫번째 모델</a:t>
            </a:r>
            <a:endParaRPr lang="en-US" altLang="ko-KR" sz="2000" b="1" dirty="0" smtClean="0">
              <a:solidFill>
                <a:srgbClr val="00B05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8097" y="1455797"/>
            <a:ext cx="8356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QTY</a:t>
            </a:r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ITEM_CNT 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PRICE + MAXTEMP + SALEDAY + RAIN_DAY +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HOLIDAY</a:t>
            </a:r>
          </a:p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판매량</a:t>
            </a:r>
            <a:r>
              <a:rPr lang="ko-KR" altLang="en-US" sz="1600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600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 err="1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품목수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가격 </a:t>
            </a:r>
            <a:r>
              <a:rPr lang="en-US" altLang="ko-KR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기온 </a:t>
            </a:r>
            <a:r>
              <a:rPr lang="en-US" altLang="ko-KR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판매일수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강수일수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휴일일수</a:t>
            </a:r>
            <a:r>
              <a:rPr lang="ko-KR" altLang="en-US" dirty="0" smtClean="0">
                <a:solidFill>
                  <a:srgbClr val="00B05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ko-KR" altLang="en-US" dirty="0">
              <a:solidFill>
                <a:srgbClr val="00B05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6788" t="47921" r="60309" b="34014"/>
          <a:stretch/>
        </p:blipFill>
        <p:spPr>
          <a:xfrm>
            <a:off x="2246330" y="3098192"/>
            <a:ext cx="5749058" cy="225515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67544" y="670967"/>
            <a:ext cx="129356" cy="1792833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12 / 16</a:t>
            </a:r>
          </a:p>
        </p:txBody>
      </p:sp>
    </p:spTree>
    <p:extLst>
      <p:ext uri="{BB962C8B-B14F-4D97-AF65-F5344CB8AC3E}">
        <p14:creationId xmlns:p14="http://schemas.microsoft.com/office/powerpoint/2010/main" val="34298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88097" y="670967"/>
            <a:ext cx="38347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b="1" dirty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두</a:t>
            </a:r>
            <a:r>
              <a:rPr lang="ko-KR" altLang="en-US" sz="2000" b="1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 모델</a:t>
            </a:r>
            <a:endParaRPr lang="en-US" altLang="ko-KR" sz="2000" b="1" dirty="0" smtClean="0">
              <a:solidFill>
                <a:srgbClr val="7030A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8097" y="1455797"/>
            <a:ext cx="8356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QTY</a:t>
            </a:r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ITEM_CNT + PRICE + 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MAXTEMP + SALEDAY + RAIN_DAY +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HOLIDAY +</a:t>
            </a:r>
            <a:r>
              <a:rPr lang="en-US" altLang="ko-KR" sz="1400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400" b="1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MON  </a:t>
            </a:r>
          </a:p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판매량</a:t>
            </a:r>
            <a:r>
              <a:rPr lang="ko-KR" altLang="en-US" sz="1600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 </a:t>
            </a:r>
            <a:r>
              <a:rPr lang="ko-KR" altLang="en-US" dirty="0" err="1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품목수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가격 </a:t>
            </a:r>
            <a:r>
              <a:rPr lang="en-US" altLang="ko-KR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기온 </a:t>
            </a:r>
            <a:r>
              <a:rPr lang="en-US" altLang="ko-KR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판매일수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강수일수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휴일일수</a:t>
            </a:r>
            <a:r>
              <a:rPr lang="ko-KR" altLang="en-US" dirty="0" smtClean="0">
                <a:solidFill>
                  <a:srgbClr val="7030A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ko-KR" altLang="en-US" dirty="0">
              <a:solidFill>
                <a:srgbClr val="7030A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67544" y="670967"/>
            <a:ext cx="129356" cy="1792833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13 / 16 </a:t>
            </a:r>
          </a:p>
        </p:txBody>
      </p:sp>
    </p:spTree>
    <p:extLst>
      <p:ext uri="{BB962C8B-B14F-4D97-AF65-F5344CB8AC3E}">
        <p14:creationId xmlns:p14="http://schemas.microsoft.com/office/powerpoint/2010/main" val="65824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88097" y="670967"/>
            <a:ext cx="38347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b="1" dirty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세</a:t>
            </a:r>
            <a:r>
              <a:rPr lang="ko-KR" altLang="en-US" sz="2000" b="1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 모델</a:t>
            </a:r>
            <a:endParaRPr lang="en-US" altLang="ko-KR" sz="2000" b="1" dirty="0" smtClean="0">
              <a:solidFill>
                <a:schemeClr val="accent5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8096" y="1455797"/>
            <a:ext cx="92703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QTY</a:t>
            </a:r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ITEM_CNT + 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MAXTEMP + SALEDAY + RAIN_DAY +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HOLIDAY + </a:t>
            </a:r>
            <a:r>
              <a:rPr lang="en-US" altLang="ko-KR" sz="14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MON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</a:t>
            </a:r>
            <a:r>
              <a:rPr lang="en-US" altLang="ko-KR" sz="1400" b="1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(-</a:t>
            </a:r>
            <a:r>
              <a:rPr lang="en-US" altLang="ko-KR" sz="14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PRICE</a:t>
            </a:r>
            <a:r>
              <a:rPr lang="en-US" altLang="ko-KR" sz="1400" b="1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en-US" altLang="ko-KR" sz="1400" dirty="0" smtClean="0">
              <a:solidFill>
                <a:schemeClr val="bg2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판매량</a:t>
            </a:r>
            <a:r>
              <a:rPr lang="ko-KR" altLang="en-US" sz="16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600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 err="1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품목수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가격 </a:t>
            </a:r>
            <a:r>
              <a:rPr lang="en-US" altLang="ko-KR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기온 </a:t>
            </a:r>
            <a:r>
              <a:rPr lang="en-US" altLang="ko-KR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판매일수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강수일수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휴일일수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ko-KR" altLang="en-US" dirty="0">
              <a:solidFill>
                <a:schemeClr val="accent5">
                  <a:lumMod val="7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67544" y="670967"/>
            <a:ext cx="129356" cy="1792833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14 / 16 </a:t>
            </a:r>
          </a:p>
        </p:txBody>
      </p:sp>
    </p:spTree>
    <p:extLst>
      <p:ext uri="{BB962C8B-B14F-4D97-AF65-F5344CB8AC3E}">
        <p14:creationId xmlns:p14="http://schemas.microsoft.com/office/powerpoint/2010/main" val="309170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88097" y="670967"/>
            <a:ext cx="38347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b="1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네</a:t>
            </a:r>
            <a:r>
              <a:rPr lang="ko-KR" altLang="en-US" sz="2000" b="1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 모델</a:t>
            </a:r>
            <a:endParaRPr lang="en-US" altLang="ko-KR" sz="2000" b="1" dirty="0" smtClean="0">
              <a:solidFill>
                <a:srgbClr val="FF00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8097" y="1455797"/>
            <a:ext cx="8356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QTY</a:t>
            </a:r>
            <a:r>
              <a:rPr lang="ko-KR" altLang="en-US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PRICE + 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SALEDAY + RAIN_DAY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MON 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400" b="1" dirty="0" smtClean="0">
                <a:solidFill>
                  <a:schemeClr val="bg2">
                    <a:lumMod val="1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(-</a:t>
            </a:r>
            <a:r>
              <a:rPr lang="en-US" altLang="ko-KR" sz="1400" dirty="0" smtClean="0">
                <a:solidFill>
                  <a:schemeClr val="bg2">
                    <a:lumMod val="1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ITEM_CNT, MAXTEMP, HOLIDAY</a:t>
            </a:r>
            <a:r>
              <a:rPr lang="en-US" altLang="ko-KR" sz="1400" b="1" dirty="0" smtClean="0">
                <a:solidFill>
                  <a:schemeClr val="bg2">
                    <a:lumMod val="1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en-US" altLang="ko-KR" sz="1400" dirty="0" smtClean="0">
              <a:solidFill>
                <a:schemeClr val="bg2">
                  <a:lumMod val="1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판매량</a:t>
            </a:r>
            <a:r>
              <a:rPr lang="ko-KR" altLang="en-US" sz="1600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600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 err="1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품목수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가격 </a:t>
            </a:r>
            <a:r>
              <a:rPr lang="en-US" altLang="ko-KR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기온 </a:t>
            </a:r>
            <a:r>
              <a:rPr lang="en-US" altLang="ko-KR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판매일수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강수일수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+ </a:t>
            </a:r>
            <a:r>
              <a:rPr lang="ko-KR" altLang="en-US" dirty="0" err="1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휴일일수</a:t>
            </a:r>
            <a:r>
              <a:rPr lang="ko-KR" altLang="en-US" dirty="0" smtClean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ko-KR" altLang="en-US" dirty="0">
              <a:solidFill>
                <a:srgbClr val="FF00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7544" y="670967"/>
            <a:ext cx="129356" cy="1792833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15 / 16 </a:t>
            </a:r>
          </a:p>
        </p:txBody>
      </p:sp>
    </p:spTree>
    <p:extLst>
      <p:ext uri="{BB962C8B-B14F-4D97-AF65-F5344CB8AC3E}">
        <p14:creationId xmlns:p14="http://schemas.microsoft.com/office/powerpoint/2010/main" val="89077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88097" y="670967"/>
            <a:ext cx="3834703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비교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RMSE, R2, </a:t>
            </a:r>
            <a:r>
              <a:rPr lang="en-US" altLang="ko-KR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Adj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R2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67544" y="678460"/>
            <a:ext cx="129356" cy="812647"/>
          </a:xfrm>
          <a:prstGeom prst="rect">
            <a:avLst/>
          </a:prstGeom>
          <a:solidFill>
            <a:srgbClr val="EA3A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16 / 16 </a:t>
            </a:r>
          </a:p>
        </p:txBody>
      </p:sp>
    </p:spTree>
    <p:extLst>
      <p:ext uri="{BB962C8B-B14F-4D97-AF65-F5344CB8AC3E}">
        <p14:creationId xmlns:p14="http://schemas.microsoft.com/office/powerpoint/2010/main" val="59173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67544" y="556463"/>
            <a:ext cx="4041702" cy="4002936"/>
            <a:chOff x="467544" y="556463"/>
            <a:chExt cx="4041702" cy="4002936"/>
          </a:xfrm>
        </p:grpSpPr>
        <p:sp>
          <p:nvSpPr>
            <p:cNvPr id="23" name="직사각형 22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3924399" y="3075285"/>
            <a:ext cx="2448003" cy="9233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ko-KR" sz="5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</a:p>
        </p:txBody>
      </p:sp>
      <p:grpSp>
        <p:nvGrpSpPr>
          <p:cNvPr id="7" name="그룹 6"/>
          <p:cNvGrpSpPr/>
          <p:nvPr/>
        </p:nvGrpSpPr>
        <p:grpSpPr>
          <a:xfrm rot="10800000">
            <a:off x="5409659" y="2383759"/>
            <a:ext cx="4041702" cy="4002936"/>
            <a:chOff x="467544" y="556463"/>
            <a:chExt cx="4041702" cy="4002936"/>
          </a:xfrm>
        </p:grpSpPr>
        <p:sp>
          <p:nvSpPr>
            <p:cNvPr id="9" name="직사각형 8"/>
            <p:cNvSpPr/>
            <p:nvPr/>
          </p:nvSpPr>
          <p:spPr>
            <a:xfrm>
              <a:off x="467544" y="556463"/>
              <a:ext cx="4041702" cy="12901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67544" y="670967"/>
              <a:ext cx="144016" cy="3888432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184" y="3452179"/>
            <a:ext cx="546436" cy="54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6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11" name="직사각형 1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과정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도구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913761" y="2214133"/>
            <a:ext cx="8805453" cy="3258864"/>
            <a:chOff x="929740" y="2507644"/>
            <a:chExt cx="8805453" cy="325886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854661" y="2517438"/>
              <a:ext cx="566201" cy="2577147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모델 구성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6551237" y="2526438"/>
              <a:ext cx="551293" cy="2577147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 예측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929740" y="2517439"/>
              <a:ext cx="615523" cy="2577148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7413634" y="2517438"/>
              <a:ext cx="576845" cy="2577147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모델 평가</a:t>
              </a:r>
              <a:endPara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2737099" y="2512541"/>
              <a:ext cx="1179973" cy="2582044"/>
              <a:chOff x="4746002" y="2521541"/>
              <a:chExt cx="1179973" cy="2037858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4748819" y="2521541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모델 </a:t>
                </a:r>
                <a:r>
                  <a:rPr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1</a:t>
                </a:r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 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4757455" y="3084307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모델 </a:t>
                </a:r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2</a:t>
                </a:r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 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4754664" y="3633390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모델 </a:t>
                </a:r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3</a:t>
                </a:r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 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4746002" y="4182474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모델 </a:t>
                </a:r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4</a:t>
                </a:r>
                <a:r>
                  <a:rPr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 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8301583" y="2526438"/>
              <a:ext cx="1433610" cy="2568147"/>
              <a:chOff x="6267160" y="3087506"/>
              <a:chExt cx="1174360" cy="1470957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6269211" y="3087506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평균 제곱근 오차</a:t>
                </a:r>
                <a:endPara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pPr algn="ctr"/>
                <a:r>
                  <a:rPr lang="en-US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RMSE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7" name="모서리가 둥근 직사각형 26"/>
              <p:cNvSpPr/>
              <p:nvPr/>
            </p:nvSpPr>
            <p:spPr>
              <a:xfrm>
                <a:off x="6273000" y="3634521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3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결정계수</a:t>
                </a:r>
                <a:r>
                  <a:rPr lang="en-US" altLang="ko-KR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(R2)</a:t>
                </a:r>
                <a:endPara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8" name="모서리가 둥근 직사각형 27"/>
              <p:cNvSpPr/>
              <p:nvPr/>
            </p:nvSpPr>
            <p:spPr>
              <a:xfrm>
                <a:off x="6267160" y="4181538"/>
                <a:ext cx="1168520" cy="376925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수정된 </a:t>
                </a:r>
                <a:endParaRPr lang="en-US" altLang="ko-KR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pPr algn="ctr"/>
                <a:r>
                  <a:rPr lang="ko-KR" altLang="en-US" sz="13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결정계수</a:t>
                </a:r>
                <a:r>
                  <a:rPr lang="en-US" altLang="ko-KR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(</a:t>
                </a:r>
                <a:r>
                  <a:rPr lang="en-US" altLang="ko-KR" sz="13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adj</a:t>
                </a:r>
                <a:r>
                  <a:rPr lang="en-US" altLang="ko-KR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 R2)</a:t>
                </a:r>
                <a:endPara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31" name="모서리가 둥근 직사각형 30"/>
            <p:cNvSpPr/>
            <p:nvPr/>
          </p:nvSpPr>
          <p:spPr>
            <a:xfrm>
              <a:off x="4221856" y="2512541"/>
              <a:ext cx="551293" cy="258204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분석 방법 설정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5080750" y="2507644"/>
              <a:ext cx="1168520" cy="376925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다중회귀분석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5089386" y="3070410"/>
              <a:ext cx="1168520" cy="376925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의사결정나무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5" name="모서리가 둥근 직사각형 34"/>
            <p:cNvSpPr/>
            <p:nvPr/>
          </p:nvSpPr>
          <p:spPr>
            <a:xfrm>
              <a:off x="5086595" y="3619493"/>
              <a:ext cx="1168520" cy="376925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SVR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5077933" y="4168577"/>
              <a:ext cx="1168520" cy="376925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랜덤포레스트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5086595" y="4717660"/>
              <a:ext cx="1168520" cy="376925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인공신경망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939465" y="5336705"/>
              <a:ext cx="2974816" cy="429803"/>
            </a:xfrm>
            <a:prstGeom prst="roundRect">
              <a:avLst/>
            </a:prstGeom>
            <a:noFill/>
            <a:ln>
              <a:solidFill>
                <a:srgbClr val="EA3A60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Python, R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4239181" y="5336705"/>
              <a:ext cx="5496012" cy="429803"/>
            </a:xfrm>
            <a:prstGeom prst="roundRect">
              <a:avLst/>
            </a:prstGeom>
            <a:noFill/>
            <a:ln>
              <a:solidFill>
                <a:srgbClr val="EA3A60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Python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01 / 16 </a:t>
            </a:r>
          </a:p>
        </p:txBody>
      </p:sp>
    </p:spTree>
    <p:extLst>
      <p:ext uri="{BB962C8B-B14F-4D97-AF65-F5344CB8AC3E}">
        <p14:creationId xmlns:p14="http://schemas.microsoft.com/office/powerpoint/2010/main" val="39499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6" t="18987" r="45793" b="54152"/>
          <a:stretch/>
        </p:blipFill>
        <p:spPr bwMode="auto">
          <a:xfrm>
            <a:off x="1291136" y="2150838"/>
            <a:ext cx="4482134" cy="33176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/>
        </p:spPr>
      </p:pic>
      <p:grpSp>
        <p:nvGrpSpPr>
          <p:cNvPr id="7" name="그룹 6"/>
          <p:cNvGrpSpPr/>
          <p:nvPr/>
        </p:nvGrpSpPr>
        <p:grpSpPr>
          <a:xfrm>
            <a:off x="6009971" y="2276629"/>
            <a:ext cx="4347889" cy="3205893"/>
            <a:chOff x="6009971" y="2276629"/>
            <a:chExt cx="4347889" cy="3205893"/>
          </a:xfrm>
        </p:grpSpPr>
        <p:sp>
          <p:nvSpPr>
            <p:cNvPr id="6" name="TextBox 5"/>
            <p:cNvSpPr txBox="1"/>
            <p:nvPr/>
          </p:nvSpPr>
          <p:spPr>
            <a:xfrm>
              <a:off x="6009977" y="2276629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YM : </a:t>
              </a: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판매년월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009977" y="2645961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CATEGORI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음료 카테고리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009976" y="3016175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ITEM_CNT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상품 </a:t>
              </a: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품목수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009975" y="3354729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QTY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판매량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009974" y="3693283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PRICE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가격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009974" y="4031837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MAXTEMP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기온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009973" y="4401604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SALEDAY : 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영업</a:t>
              </a: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</a:t>
              </a: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)</a:t>
              </a: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일수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09972" y="4771371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RAIN_DAY : </a:t>
              </a: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강우일수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009971" y="5143968"/>
              <a:ext cx="43478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HOLIDAY : </a:t>
              </a: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휴일일수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41" name="직사각형 4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변수 파악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02 / 16 </a:t>
            </a:r>
          </a:p>
        </p:txBody>
      </p:sp>
    </p:spTree>
    <p:extLst>
      <p:ext uri="{BB962C8B-B14F-4D97-AF65-F5344CB8AC3E}">
        <p14:creationId xmlns:p14="http://schemas.microsoft.com/office/powerpoint/2010/main" val="40481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" t="22887" r="59445" b="15803"/>
          <a:stretch/>
        </p:blipFill>
        <p:spPr bwMode="auto">
          <a:xfrm>
            <a:off x="2578100" y="1378753"/>
            <a:ext cx="4870823" cy="4735494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" name="그룹 20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22" name="직사각형 21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상품 </a:t>
              </a:r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품목수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03 / 16 </a:t>
            </a:r>
          </a:p>
        </p:txBody>
      </p:sp>
    </p:spTree>
    <p:extLst>
      <p:ext uri="{BB962C8B-B14F-4D97-AF65-F5344CB8AC3E}">
        <p14:creationId xmlns:p14="http://schemas.microsoft.com/office/powerpoint/2010/main" val="168963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" t="21949" r="58353" b="16667"/>
          <a:stretch/>
        </p:blipFill>
        <p:spPr bwMode="auto">
          <a:xfrm>
            <a:off x="2546744" y="1360531"/>
            <a:ext cx="5047856" cy="5051338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26" name="직사각형 25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상품 가격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04 / 16 </a:t>
            </a:r>
          </a:p>
        </p:txBody>
      </p:sp>
    </p:spTree>
    <p:extLst>
      <p:ext uri="{BB962C8B-B14F-4D97-AF65-F5344CB8AC3E}">
        <p14:creationId xmlns:p14="http://schemas.microsoft.com/office/powerpoint/2010/main" val="47962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t="21178" r="59375" b="16481"/>
          <a:stretch/>
        </p:blipFill>
        <p:spPr bwMode="auto">
          <a:xfrm>
            <a:off x="2619935" y="1228676"/>
            <a:ext cx="4742330" cy="5048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" name="그룹 20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22" name="직사각형 21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기온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05 / 16 </a:t>
            </a:r>
          </a:p>
        </p:txBody>
      </p:sp>
    </p:spTree>
    <p:extLst>
      <p:ext uri="{BB962C8B-B14F-4D97-AF65-F5344CB8AC3E}">
        <p14:creationId xmlns:p14="http://schemas.microsoft.com/office/powerpoint/2010/main" val="119877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t="21178" r="58646" b="17407"/>
          <a:stretch/>
        </p:blipFill>
        <p:spPr bwMode="auto">
          <a:xfrm>
            <a:off x="2472785" y="1261438"/>
            <a:ext cx="5099956" cy="4693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그룹 9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11" name="직사각형 1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판매일수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06 / 16 </a:t>
            </a:r>
          </a:p>
        </p:txBody>
      </p:sp>
    </p:spTree>
    <p:extLst>
      <p:ext uri="{BB962C8B-B14F-4D97-AF65-F5344CB8AC3E}">
        <p14:creationId xmlns:p14="http://schemas.microsoft.com/office/powerpoint/2010/main" val="417120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" t="29030" r="58854" b="7778"/>
          <a:stretch/>
        </p:blipFill>
        <p:spPr bwMode="auto">
          <a:xfrm>
            <a:off x="2498164" y="1155343"/>
            <a:ext cx="5046889" cy="5007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10" name="직사각형 9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강우일수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07 / 16 </a:t>
            </a:r>
          </a:p>
        </p:txBody>
      </p:sp>
    </p:spTree>
    <p:extLst>
      <p:ext uri="{BB962C8B-B14F-4D97-AF65-F5344CB8AC3E}">
        <p14:creationId xmlns:p14="http://schemas.microsoft.com/office/powerpoint/2010/main" val="64346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0754" t="27584" r="61786" b="28394"/>
          <a:stretch/>
        </p:blipFill>
        <p:spPr>
          <a:xfrm>
            <a:off x="2358464" y="1309518"/>
            <a:ext cx="5374410" cy="4846293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467544" y="670967"/>
            <a:ext cx="2741820" cy="892552"/>
            <a:chOff x="467544" y="670967"/>
            <a:chExt cx="2741820" cy="892552"/>
          </a:xfrm>
        </p:grpSpPr>
        <p:sp>
          <p:nvSpPr>
            <p:cNvPr id="11" name="직사각형 10"/>
            <p:cNvSpPr/>
            <p:nvPr/>
          </p:nvSpPr>
          <p:spPr>
            <a:xfrm>
              <a:off x="761361" y="670967"/>
              <a:ext cx="2448003" cy="892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탐색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20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휴일일수</a:t>
              </a:r>
              <a:endPara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467544" y="670967"/>
              <a:ext cx="129356" cy="8530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784447" y="6323572"/>
            <a:ext cx="72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08 / 16 </a:t>
            </a:r>
          </a:p>
        </p:txBody>
      </p:sp>
    </p:spTree>
    <p:extLst>
      <p:ext uri="{BB962C8B-B14F-4D97-AF65-F5344CB8AC3E}">
        <p14:creationId xmlns:p14="http://schemas.microsoft.com/office/powerpoint/2010/main" val="40346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2049</TotalTime>
  <Words>375</Words>
  <Application>Microsoft Office PowerPoint</Application>
  <PresentationFormat>A4 용지(210x297mm)</PresentationFormat>
  <Paragraphs>126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Wingdings</vt:lpstr>
      <vt:lpstr>KoPubWorld돋움체 Bold</vt:lpstr>
      <vt:lpstr>Arial</vt:lpstr>
      <vt:lpstr>Calibri Light</vt:lpstr>
      <vt:lpstr>Calibri</vt:lpstr>
      <vt:lpstr>맑은 고딕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wonpc</cp:lastModifiedBy>
  <cp:revision>486</cp:revision>
  <dcterms:created xsi:type="dcterms:W3CDTF">2017-09-07T10:48:07Z</dcterms:created>
  <dcterms:modified xsi:type="dcterms:W3CDTF">2019-08-30T15:00:31Z</dcterms:modified>
</cp:coreProperties>
</file>

<file path=docProps/thumbnail.jpeg>
</file>